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  <p:sldMasterId id="2147484329" r:id="rId5"/>
    <p:sldMasterId id="2147484359" r:id="rId6"/>
    <p:sldMasterId id="2147484381" r:id="rId7"/>
    <p:sldMasterId id="2147484423" r:id="rId8"/>
  </p:sldMasterIdLst>
  <p:notesMasterIdLst>
    <p:notesMasterId r:id="rId40"/>
  </p:notesMasterIdLst>
  <p:handoutMasterIdLst>
    <p:handoutMasterId r:id="rId41"/>
  </p:handoutMasterIdLst>
  <p:sldIdLst>
    <p:sldId id="307" r:id="rId9"/>
    <p:sldId id="417" r:id="rId10"/>
    <p:sldId id="418" r:id="rId11"/>
    <p:sldId id="424" r:id="rId12"/>
    <p:sldId id="422" r:id="rId13"/>
    <p:sldId id="1863" r:id="rId14"/>
    <p:sldId id="423" r:id="rId15"/>
    <p:sldId id="1864" r:id="rId16"/>
    <p:sldId id="1866" r:id="rId17"/>
    <p:sldId id="426" r:id="rId18"/>
    <p:sldId id="1867" r:id="rId19"/>
    <p:sldId id="1865" r:id="rId20"/>
    <p:sldId id="555" r:id="rId21"/>
    <p:sldId id="1862" r:id="rId22"/>
    <p:sldId id="1869" r:id="rId23"/>
    <p:sldId id="1877" r:id="rId24"/>
    <p:sldId id="257" r:id="rId25"/>
    <p:sldId id="1879" r:id="rId26"/>
    <p:sldId id="263" r:id="rId27"/>
    <p:sldId id="292" r:id="rId28"/>
    <p:sldId id="267" r:id="rId29"/>
    <p:sldId id="1876" r:id="rId30"/>
    <p:sldId id="1870" r:id="rId31"/>
    <p:sldId id="1658" r:id="rId32"/>
    <p:sldId id="1664" r:id="rId33"/>
    <p:sldId id="1873" r:id="rId34"/>
    <p:sldId id="1661" r:id="rId35"/>
    <p:sldId id="1660" r:id="rId36"/>
    <p:sldId id="1659" r:id="rId37"/>
    <p:sldId id="431" r:id="rId38"/>
    <p:sldId id="1871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417"/>
            <p14:sldId id="418"/>
            <p14:sldId id="424"/>
            <p14:sldId id="422"/>
            <p14:sldId id="1863"/>
            <p14:sldId id="423"/>
            <p14:sldId id="1864"/>
            <p14:sldId id="1866"/>
            <p14:sldId id="426"/>
            <p14:sldId id="1867"/>
            <p14:sldId id="1865"/>
            <p14:sldId id="555"/>
            <p14:sldId id="1862"/>
            <p14:sldId id="1869"/>
            <p14:sldId id="1877"/>
            <p14:sldId id="257"/>
            <p14:sldId id="1879"/>
            <p14:sldId id="263"/>
            <p14:sldId id="292"/>
            <p14:sldId id="267"/>
            <p14:sldId id="1876"/>
            <p14:sldId id="1870"/>
            <p14:sldId id="1658"/>
            <p14:sldId id="1664"/>
            <p14:sldId id="1873"/>
            <p14:sldId id="1661"/>
            <p14:sldId id="1660"/>
            <p14:sldId id="1659"/>
            <p14:sldId id="431"/>
            <p14:sldId id="18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000000"/>
    <a:srgbClr val="00B7CD"/>
    <a:srgbClr val="CBD6F0"/>
    <a:srgbClr val="1E1E1E"/>
    <a:srgbClr val="FFFFFF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A0D2E-7472-47F0-A48B-FAB90014C640}" v="456" dt="2018-05-23T22:39:56.506"/>
    <p1510:client id="{BBE0CA38-5C34-4BF6-9D2D-E05F51EC4893}" v="3434" dt="2018-05-23T10:05:00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9267" autoAdjust="0"/>
  </p:normalViewPr>
  <p:slideViewPr>
    <p:cSldViewPr>
      <p:cViewPr varScale="1">
        <p:scale>
          <a:sx n="89" d="100"/>
          <a:sy n="89" d="100"/>
        </p:scale>
        <p:origin x="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31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D6101-1B3C-4565-B187-384227C6205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247B45-708D-4966-BE0E-A347F85C498E}">
      <dgm:prSet phldrT="[Text]"/>
      <dgm:spPr/>
      <dgm:t>
        <a:bodyPr/>
        <a:lstStyle/>
        <a:p>
          <a:r>
            <a:rPr lang="en-US" dirty="0"/>
            <a:t>Promoting Community</a:t>
          </a:r>
        </a:p>
      </dgm:t>
    </dgm:pt>
    <dgm:pt modelId="{C1AC7221-D883-464D-BD1B-F4A203134F4F}" type="parTrans" cxnId="{44BF27A8-1C6C-40CA-9374-5D8966F49C85}">
      <dgm:prSet/>
      <dgm:spPr/>
      <dgm:t>
        <a:bodyPr/>
        <a:lstStyle/>
        <a:p>
          <a:endParaRPr lang="en-US"/>
        </a:p>
      </dgm:t>
    </dgm:pt>
    <dgm:pt modelId="{FE764C29-FC20-4C0C-92A0-2FCFE8767E41}" type="sibTrans" cxnId="{44BF27A8-1C6C-40CA-9374-5D8966F49C85}">
      <dgm:prSet/>
      <dgm:spPr/>
      <dgm:t>
        <a:bodyPr/>
        <a:lstStyle/>
        <a:p>
          <a:endParaRPr lang="en-US"/>
        </a:p>
      </dgm:t>
    </dgm:pt>
    <dgm:pt modelId="{183B4D62-80CA-405D-92E2-53A6488387EA}">
      <dgm:prSet phldrT="[Text]"/>
      <dgm:spPr/>
      <dgm:t>
        <a:bodyPr/>
        <a:lstStyle/>
        <a:p>
          <a:r>
            <a:rPr lang="en-US" dirty="0"/>
            <a:t>Executable Know-how</a:t>
          </a:r>
        </a:p>
      </dgm:t>
    </dgm:pt>
    <dgm:pt modelId="{7403EBCF-84C4-4F77-88DD-12B9F476933D}" type="parTrans" cxnId="{74D42FB4-E128-49D2-A5C8-AA20BF3FBA7B}">
      <dgm:prSet/>
      <dgm:spPr/>
      <dgm:t>
        <a:bodyPr/>
        <a:lstStyle/>
        <a:p>
          <a:endParaRPr lang="en-US"/>
        </a:p>
      </dgm:t>
    </dgm:pt>
    <dgm:pt modelId="{F66FB301-568F-4FC3-B716-6379AAC9C35A}" type="sibTrans" cxnId="{74D42FB4-E128-49D2-A5C8-AA20BF3FBA7B}">
      <dgm:prSet/>
      <dgm:spPr/>
      <dgm:t>
        <a:bodyPr/>
        <a:lstStyle/>
        <a:p>
          <a:endParaRPr lang="en-US"/>
        </a:p>
      </dgm:t>
    </dgm:pt>
    <dgm:pt modelId="{A5930B29-471B-40A8-BEE1-851BC403DC00}">
      <dgm:prSet phldrT="[Text]"/>
      <dgm:spPr/>
      <dgm:t>
        <a:bodyPr/>
        <a:lstStyle/>
        <a:p>
          <a:r>
            <a:rPr lang="en-US" dirty="0"/>
            <a:t>Organized Knowledge</a:t>
          </a:r>
        </a:p>
      </dgm:t>
    </dgm:pt>
    <dgm:pt modelId="{348282FC-608C-4542-8161-D34A49F91BF1}" type="parTrans" cxnId="{AC260E55-00F7-40AC-93D9-88B8BF5EDE5B}">
      <dgm:prSet/>
      <dgm:spPr/>
      <dgm:t>
        <a:bodyPr/>
        <a:lstStyle/>
        <a:p>
          <a:endParaRPr lang="en-US"/>
        </a:p>
      </dgm:t>
    </dgm:pt>
    <dgm:pt modelId="{72E4B5E1-C4F9-4C96-898D-B315DD2FA08C}" type="sibTrans" cxnId="{AC260E55-00F7-40AC-93D9-88B8BF5EDE5B}">
      <dgm:prSet/>
      <dgm:spPr/>
      <dgm:t>
        <a:bodyPr/>
        <a:lstStyle/>
        <a:p>
          <a:endParaRPr lang="en-US"/>
        </a:p>
      </dgm:t>
    </dgm:pt>
    <dgm:pt modelId="{21C6C1D2-25F0-4386-88CB-0743AD56B08D}">
      <dgm:prSet phldrT="[Text]"/>
      <dgm:spPr/>
      <dgm:t>
        <a:bodyPr/>
        <a:lstStyle/>
        <a:p>
          <a:r>
            <a:rPr lang="en-US" dirty="0"/>
            <a:t>Repeatable Analysis</a:t>
          </a:r>
        </a:p>
      </dgm:t>
    </dgm:pt>
    <dgm:pt modelId="{CA8CE0AF-3871-4098-96A2-C86DAB7224BD}" type="parTrans" cxnId="{DE6E00B3-E7FE-40F8-9DA4-41638DB15893}">
      <dgm:prSet/>
      <dgm:spPr/>
      <dgm:t>
        <a:bodyPr/>
        <a:lstStyle/>
        <a:p>
          <a:endParaRPr lang="en-US"/>
        </a:p>
      </dgm:t>
    </dgm:pt>
    <dgm:pt modelId="{8A58F4C6-1D29-4217-8E4A-6939F0F28C63}" type="sibTrans" cxnId="{DE6E00B3-E7FE-40F8-9DA4-41638DB15893}">
      <dgm:prSet/>
      <dgm:spPr/>
      <dgm:t>
        <a:bodyPr/>
        <a:lstStyle/>
        <a:p>
          <a:endParaRPr lang="en-US"/>
        </a:p>
      </dgm:t>
    </dgm:pt>
    <dgm:pt modelId="{6FB3179C-9BFD-4D79-A6D1-2AD4C22A7E90}" type="pres">
      <dgm:prSet presAssocID="{DCFD6101-1B3C-4565-B187-384227C62059}" presName="diagram" presStyleCnt="0">
        <dgm:presLayoutVars>
          <dgm:dir/>
          <dgm:resizeHandles val="exact"/>
        </dgm:presLayoutVars>
      </dgm:prSet>
      <dgm:spPr/>
    </dgm:pt>
    <dgm:pt modelId="{28A67F6C-4D6B-441E-9093-06CA85E6DCD8}" type="pres">
      <dgm:prSet presAssocID="{85247B45-708D-4966-BE0E-A347F85C498E}" presName="node" presStyleLbl="node1" presStyleIdx="0" presStyleCnt="4">
        <dgm:presLayoutVars>
          <dgm:bulletEnabled val="1"/>
        </dgm:presLayoutVars>
      </dgm:prSet>
      <dgm:spPr/>
    </dgm:pt>
    <dgm:pt modelId="{42E1607E-C461-4FE4-AE9F-B59739EDE3E4}" type="pres">
      <dgm:prSet presAssocID="{FE764C29-FC20-4C0C-92A0-2FCFE8767E41}" presName="sibTrans" presStyleCnt="0"/>
      <dgm:spPr/>
    </dgm:pt>
    <dgm:pt modelId="{D37E5C6A-380C-4C95-B9D7-8C6715C48469}" type="pres">
      <dgm:prSet presAssocID="{A5930B29-471B-40A8-BEE1-851BC403DC00}" presName="node" presStyleLbl="node1" presStyleIdx="1" presStyleCnt="4">
        <dgm:presLayoutVars>
          <dgm:bulletEnabled val="1"/>
        </dgm:presLayoutVars>
      </dgm:prSet>
      <dgm:spPr/>
    </dgm:pt>
    <dgm:pt modelId="{4EF17B3C-5731-4A44-86FB-25312FE01537}" type="pres">
      <dgm:prSet presAssocID="{72E4B5E1-C4F9-4C96-898D-B315DD2FA08C}" presName="sibTrans" presStyleCnt="0"/>
      <dgm:spPr/>
    </dgm:pt>
    <dgm:pt modelId="{A76978CC-6B06-4692-BBE3-8ECCF8908E70}" type="pres">
      <dgm:prSet presAssocID="{183B4D62-80CA-405D-92E2-53A6488387EA}" presName="node" presStyleLbl="node1" presStyleIdx="2" presStyleCnt="4">
        <dgm:presLayoutVars>
          <dgm:bulletEnabled val="1"/>
        </dgm:presLayoutVars>
      </dgm:prSet>
      <dgm:spPr/>
    </dgm:pt>
    <dgm:pt modelId="{F6A1AD97-7351-4181-A8C3-EB242B7D146E}" type="pres">
      <dgm:prSet presAssocID="{F66FB301-568F-4FC3-B716-6379AAC9C35A}" presName="sibTrans" presStyleCnt="0"/>
      <dgm:spPr/>
    </dgm:pt>
    <dgm:pt modelId="{D0330370-CA8B-4EF1-BBF8-B480D7442495}" type="pres">
      <dgm:prSet presAssocID="{21C6C1D2-25F0-4386-88CB-0743AD56B08D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6B743-1D92-45C4-957F-7EBA84D951C2}" type="presOf" srcId="{21C6C1D2-25F0-4386-88CB-0743AD56B08D}" destId="{D0330370-CA8B-4EF1-BBF8-B480D7442495}" srcOrd="0" destOrd="0" presId="urn:microsoft.com/office/officeart/2005/8/layout/default"/>
    <dgm:cxn modelId="{B8960B64-D347-48CB-869F-3CF5168CD97A}" type="presOf" srcId="{183B4D62-80CA-405D-92E2-53A6488387EA}" destId="{A76978CC-6B06-4692-BBE3-8ECCF8908E70}" srcOrd="0" destOrd="0" presId="urn:microsoft.com/office/officeart/2005/8/layout/default"/>
    <dgm:cxn modelId="{E142A674-54CB-43BC-A733-4B93DA980EE2}" type="presOf" srcId="{DCFD6101-1B3C-4565-B187-384227C62059}" destId="{6FB3179C-9BFD-4D79-A6D1-2AD4C22A7E90}" srcOrd="0" destOrd="0" presId="urn:microsoft.com/office/officeart/2005/8/layout/default"/>
    <dgm:cxn modelId="{AC260E55-00F7-40AC-93D9-88B8BF5EDE5B}" srcId="{DCFD6101-1B3C-4565-B187-384227C62059}" destId="{A5930B29-471B-40A8-BEE1-851BC403DC00}" srcOrd="1" destOrd="0" parTransId="{348282FC-608C-4542-8161-D34A49F91BF1}" sibTransId="{72E4B5E1-C4F9-4C96-898D-B315DD2FA08C}"/>
    <dgm:cxn modelId="{44BF27A8-1C6C-40CA-9374-5D8966F49C85}" srcId="{DCFD6101-1B3C-4565-B187-384227C62059}" destId="{85247B45-708D-4966-BE0E-A347F85C498E}" srcOrd="0" destOrd="0" parTransId="{C1AC7221-D883-464D-BD1B-F4A203134F4F}" sibTransId="{FE764C29-FC20-4C0C-92A0-2FCFE8767E41}"/>
    <dgm:cxn modelId="{DE6E00B3-E7FE-40F8-9DA4-41638DB15893}" srcId="{DCFD6101-1B3C-4565-B187-384227C62059}" destId="{21C6C1D2-25F0-4386-88CB-0743AD56B08D}" srcOrd="3" destOrd="0" parTransId="{CA8CE0AF-3871-4098-96A2-C86DAB7224BD}" sibTransId="{8A58F4C6-1D29-4217-8E4A-6939F0F28C63}"/>
    <dgm:cxn modelId="{74D42FB4-E128-49D2-A5C8-AA20BF3FBA7B}" srcId="{DCFD6101-1B3C-4565-B187-384227C62059}" destId="{183B4D62-80CA-405D-92E2-53A6488387EA}" srcOrd="2" destOrd="0" parTransId="{7403EBCF-84C4-4F77-88DD-12B9F476933D}" sibTransId="{F66FB301-568F-4FC3-B716-6379AAC9C35A}"/>
    <dgm:cxn modelId="{E3EB85C4-C0CF-44E1-B742-AD59B64C2411}" type="presOf" srcId="{85247B45-708D-4966-BE0E-A347F85C498E}" destId="{28A67F6C-4D6B-441E-9093-06CA85E6DCD8}" srcOrd="0" destOrd="0" presId="urn:microsoft.com/office/officeart/2005/8/layout/default"/>
    <dgm:cxn modelId="{97302EE3-F960-4138-AE44-6F3855DB19D6}" type="presOf" srcId="{A5930B29-471B-40A8-BEE1-851BC403DC00}" destId="{D37E5C6A-380C-4C95-B9D7-8C6715C48469}" srcOrd="0" destOrd="0" presId="urn:microsoft.com/office/officeart/2005/8/layout/default"/>
    <dgm:cxn modelId="{EA55C637-160D-4261-9290-ABF171EE889A}" type="presParOf" srcId="{6FB3179C-9BFD-4D79-A6D1-2AD4C22A7E90}" destId="{28A67F6C-4D6B-441E-9093-06CA85E6DCD8}" srcOrd="0" destOrd="0" presId="urn:microsoft.com/office/officeart/2005/8/layout/default"/>
    <dgm:cxn modelId="{F4528A63-C00B-4ABC-82B2-47797D6C3B96}" type="presParOf" srcId="{6FB3179C-9BFD-4D79-A6D1-2AD4C22A7E90}" destId="{42E1607E-C461-4FE4-AE9F-B59739EDE3E4}" srcOrd="1" destOrd="0" presId="urn:microsoft.com/office/officeart/2005/8/layout/default"/>
    <dgm:cxn modelId="{CBA05840-5574-4D13-9D17-29B5DE9AFC38}" type="presParOf" srcId="{6FB3179C-9BFD-4D79-A6D1-2AD4C22A7E90}" destId="{D37E5C6A-380C-4C95-B9D7-8C6715C48469}" srcOrd="2" destOrd="0" presId="urn:microsoft.com/office/officeart/2005/8/layout/default"/>
    <dgm:cxn modelId="{26097FBB-F768-41E3-9D4B-FC78C15CED4A}" type="presParOf" srcId="{6FB3179C-9BFD-4D79-A6D1-2AD4C22A7E90}" destId="{4EF17B3C-5731-4A44-86FB-25312FE01537}" srcOrd="3" destOrd="0" presId="urn:microsoft.com/office/officeart/2005/8/layout/default"/>
    <dgm:cxn modelId="{BC406A2E-D1F7-45FD-91DF-D31A2BFA15AE}" type="presParOf" srcId="{6FB3179C-9BFD-4D79-A6D1-2AD4C22A7E90}" destId="{A76978CC-6B06-4692-BBE3-8ECCF8908E70}" srcOrd="4" destOrd="0" presId="urn:microsoft.com/office/officeart/2005/8/layout/default"/>
    <dgm:cxn modelId="{62F0BBF3-893B-458C-852F-441AF4D17A6E}" type="presParOf" srcId="{6FB3179C-9BFD-4D79-A6D1-2AD4C22A7E90}" destId="{F6A1AD97-7351-4181-A8C3-EB242B7D146E}" srcOrd="5" destOrd="0" presId="urn:microsoft.com/office/officeart/2005/8/layout/default"/>
    <dgm:cxn modelId="{A90F1A99-C28C-44C2-8C22-99847A18181E}" type="presParOf" srcId="{6FB3179C-9BFD-4D79-A6D1-2AD4C22A7E90}" destId="{D0330370-CA8B-4EF1-BBF8-B480D744249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67F6C-4D6B-441E-9093-06CA85E6DCD8}">
      <dsp:nvSpPr>
        <dsp:cNvPr id="0" name=""/>
        <dsp:cNvSpPr/>
      </dsp:nvSpPr>
      <dsp:spPr>
        <a:xfrm>
          <a:off x="1058971" y="2411"/>
          <a:ext cx="4216598" cy="2529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Promoting Community</a:t>
          </a:r>
        </a:p>
      </dsp:txBody>
      <dsp:txXfrm>
        <a:off x="1058971" y="2411"/>
        <a:ext cx="4216598" cy="2529958"/>
      </dsp:txXfrm>
    </dsp:sp>
    <dsp:sp modelId="{D37E5C6A-380C-4C95-B9D7-8C6715C48469}">
      <dsp:nvSpPr>
        <dsp:cNvPr id="0" name=""/>
        <dsp:cNvSpPr/>
      </dsp:nvSpPr>
      <dsp:spPr>
        <a:xfrm>
          <a:off x="5697229" y="2411"/>
          <a:ext cx="4216598" cy="2529958"/>
        </a:xfrm>
        <a:prstGeom prst="rect">
          <a:avLst/>
        </a:prstGeom>
        <a:solidFill>
          <a:schemeClr val="accent2">
            <a:hueOff val="-415459"/>
            <a:satOff val="0"/>
            <a:lumOff val="-73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Organized Knowledge</a:t>
          </a:r>
        </a:p>
      </dsp:txBody>
      <dsp:txXfrm>
        <a:off x="5697229" y="2411"/>
        <a:ext cx="4216598" cy="2529958"/>
      </dsp:txXfrm>
    </dsp:sp>
    <dsp:sp modelId="{A76978CC-6B06-4692-BBE3-8ECCF8908E70}">
      <dsp:nvSpPr>
        <dsp:cNvPr id="0" name=""/>
        <dsp:cNvSpPr/>
      </dsp:nvSpPr>
      <dsp:spPr>
        <a:xfrm>
          <a:off x="1058971" y="2954030"/>
          <a:ext cx="4216598" cy="2529958"/>
        </a:xfrm>
        <a:prstGeom prst="rect">
          <a:avLst/>
        </a:prstGeom>
        <a:solidFill>
          <a:schemeClr val="accent2">
            <a:hueOff val="-830919"/>
            <a:satOff val="0"/>
            <a:lumOff val="-146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Executable Know-how</a:t>
          </a:r>
        </a:p>
      </dsp:txBody>
      <dsp:txXfrm>
        <a:off x="1058971" y="2954030"/>
        <a:ext cx="4216598" cy="2529958"/>
      </dsp:txXfrm>
    </dsp:sp>
    <dsp:sp modelId="{D0330370-CA8B-4EF1-BBF8-B480D7442495}">
      <dsp:nvSpPr>
        <dsp:cNvPr id="0" name=""/>
        <dsp:cNvSpPr/>
      </dsp:nvSpPr>
      <dsp:spPr>
        <a:xfrm>
          <a:off x="5697229" y="2954030"/>
          <a:ext cx="4216598" cy="2529958"/>
        </a:xfrm>
        <a:prstGeom prst="rect">
          <a:avLst/>
        </a:prstGeom>
        <a:solidFill>
          <a:schemeClr val="accent2">
            <a:hueOff val="-1246378"/>
            <a:satOff val="0"/>
            <a:lumOff val="-219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Repeatable Analysis</a:t>
          </a:r>
        </a:p>
      </dsp:txBody>
      <dsp:txXfrm>
        <a:off x="5697229" y="2954030"/>
        <a:ext cx="4216598" cy="2529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10/19/2019 8:27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10/19/2019 8:27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10/19/2019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10/19/2019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4703" y="6483350"/>
            <a:ext cx="393700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Confidential.  For internal use only.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7163" y="6483350"/>
            <a:ext cx="29019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7EFC24D6-DB8F-6B44-BA5A-9BEC68C15C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965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8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7E54-89D4-4A84-9E12-8DD96F91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7204-4204-45C2-8E7A-CE0C83E4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2D5-3C18-4D41-85B0-ED94CF40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EEF-4530-430C-A16C-90BB907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7EBE-04AC-4380-AF7B-480623B4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0B5-BA37-44AE-8829-D1185C0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E63-EA34-4CE9-8A24-1C8D7934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5DA4-FE09-4DE5-8E1B-333CBBF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0AB8-7E6A-4AC7-B811-9E44D91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B872-E0E9-42CD-890B-CCC36C16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1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429-26BD-4D66-8BD0-EA6E194C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4FBD-CF1B-4121-9DE1-3EBF6BB4F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D8F6-0887-4C2F-A281-D670238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3F73-4661-4A4D-9E4E-BFEA2773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FC40-5D80-4D50-84DA-B9560DC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64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D924-83CF-4BA9-BB0C-4544BA1F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ABB7-8C88-4DF6-B088-1B30EFB68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62F39-606A-4C0A-B366-A14C048A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E764F-0F69-404E-98B3-1B329C69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90AA8-94BB-447F-AE2D-F0AF668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DD79F-EC80-4C18-A181-9012686A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3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A9D1-B84B-4EF8-A52B-4448624E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88FC-BBB2-46E4-AC92-0CFA4E05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A5BF-CA72-4BF3-96CC-89267BE4E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71EFF-57E4-42DF-933C-99EB7FB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47C14-EE35-4902-ADCD-60575ED6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056CB-57E4-41EF-B9A6-A8EB23F4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6CE0B-0A24-43C4-8186-C712EA58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5D974-C1D9-43A2-B008-567036A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93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26-1379-41F6-A83D-5F56415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A111A-9B61-4B0B-B3EA-059C58C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77FA6-5A34-4EC1-98F3-1577D430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16D9-FA9E-457A-9768-CA7A681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55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51FC-7E00-41DB-B14A-D88CE38B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0FCDD-098F-4AA4-8214-E8A78E68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6DDD-1CD9-4D2E-B12D-B491DCF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179-72A7-4726-B4AA-59ED42E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61BD-3F33-4AB2-9D2F-549C47A0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8FC68-4195-4685-B44B-BBAB0840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8143-8E14-4AD7-A1D6-F6C162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78AC-32A9-4DC0-AC96-9458D2A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69A-8B05-43CC-A7E2-17F03460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56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E94-9565-4213-97BB-EA3318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BEC7-F1F8-4995-A46C-880C6AB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3EC9C-6082-4079-9383-3C8C9DE01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7716-0E43-4B15-B102-45CF44B9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E8845-4C05-4D75-9416-6D6224D1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14E3-0D75-48A1-9778-9CEF8C1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7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754-B77F-4047-9D4C-9114B9C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E5530-ACF5-47A5-80C2-06EEC91D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8A73-E14D-4821-89E7-2BBE9B9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38D-EDDB-44E2-98E2-AA6BABA4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FCB9-F183-46A5-8755-B3CAFB2D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3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6B8DC-00F2-4AAE-9D3C-B075F8CF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0F95-50C3-49AD-81C6-57B2D535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76FD-7624-46A3-AC1C-DB69CDAE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631-6908-4BA7-9E21-A5D33C97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C038-D5D6-49F7-9B43-6757267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  <p:sldLayoutId id="2147484420" r:id="rId26"/>
    <p:sldLayoutId id="2147484421" r:id="rId27"/>
    <p:sldLayoutId id="2147484422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B2DC-B9F9-4AD8-9FF6-6B93D5B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590E-4434-4A44-9516-CAD21EA05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A698-E146-4A77-BAB3-CB72CD8C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52FF-1BB2-4929-BD64-3CC489E37E2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9D0-F221-4885-849E-3F74416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571F-0BAE-4564-88AE-0DD1239D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5.png"/><Relationship Id="rId4" Type="http://schemas.openxmlformats.org/officeDocument/2006/relationships/hyperlink" Target="https://cyberwardog.blogspot.com/2017/07/how-hot-is-your-hunt-team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sz="6000" dirty="0"/>
              <a:t>Advancing InfoSec</a:t>
            </a:r>
            <a:br>
              <a:rPr lang="en-US" sz="6000" dirty="0"/>
            </a:br>
            <a:r>
              <a:rPr lang="en-US" sz="3600" dirty="0"/>
              <a:t>Towards an Open, Shareable, Contributor-Friendly model of speeding InfoSec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F46B0-F256-44C1-84B5-DC40F05D8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8077198" cy="5072158"/>
          </a:xfrm>
        </p:spPr>
        <p:txBody>
          <a:bodyPr/>
          <a:lstStyle/>
          <a:p>
            <a:r>
              <a:rPr lang="en-US" dirty="0"/>
              <a:t>Conferences</a:t>
            </a:r>
          </a:p>
          <a:p>
            <a:r>
              <a:rPr lang="en-US" dirty="0"/>
              <a:t>Blogs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Creating Shared Tools</a:t>
            </a:r>
          </a:p>
          <a:p>
            <a:r>
              <a:rPr lang="en-US" dirty="0"/>
              <a:t>Mentoring</a:t>
            </a:r>
          </a:p>
          <a:p>
            <a:pPr lvl="1"/>
            <a:r>
              <a:rPr lang="en-US" dirty="0"/>
              <a:t>Individuals mentoring individuals </a:t>
            </a:r>
          </a:p>
          <a:p>
            <a:pPr lvl="1"/>
            <a:r>
              <a:rPr lang="en-US" dirty="0"/>
              <a:t>Teams buddying up with other teams </a:t>
            </a:r>
          </a:p>
          <a:p>
            <a:pPr lvl="1"/>
            <a:r>
              <a:rPr lang="en-US" dirty="0"/>
              <a:t>Orgs buddying up with other orgs</a:t>
            </a:r>
          </a:p>
          <a:p>
            <a:pPr lvl="1"/>
            <a:r>
              <a:rPr lang="en-US" dirty="0"/>
              <a:t>Industries buddying up with other industries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pic>
        <p:nvPicPr>
          <p:cNvPr id="3" name="conf">
            <a:extLst>
              <a:ext uri="{FF2B5EF4-FFF2-40B4-BE49-F238E27FC236}">
                <a16:creationId xmlns:a16="http://schemas.microsoft.com/office/drawing/2014/main" id="{B8F7215C-F792-40C8-AE2E-3B14A955D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2" b="8715"/>
          <a:stretch/>
        </p:blipFill>
        <p:spPr>
          <a:xfrm rot="5400000">
            <a:off x="6978650" y="1516063"/>
            <a:ext cx="6994525" cy="3962399"/>
          </a:xfrm>
          <a:prstGeom prst="rect">
            <a:avLst/>
          </a:prstGeom>
        </p:spPr>
      </p:pic>
      <p:pic>
        <p:nvPicPr>
          <p:cNvPr id="2" name="tweetnick">
            <a:extLst>
              <a:ext uri="{FF2B5EF4-FFF2-40B4-BE49-F238E27FC236}">
                <a16:creationId xmlns:a16="http://schemas.microsoft.com/office/drawing/2014/main" id="{8A8AC029-9AE4-4CD7-8DD2-8783A43E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24" y="-1"/>
            <a:ext cx="6573168" cy="6994525"/>
          </a:xfrm>
          <a:prstGeom prst="rect">
            <a:avLst/>
          </a:prstGeom>
        </p:spPr>
      </p:pic>
      <p:pic>
        <p:nvPicPr>
          <p:cNvPr id="4" name="tweetjohn">
            <a:extLst>
              <a:ext uri="{FF2B5EF4-FFF2-40B4-BE49-F238E27FC236}">
                <a16:creationId xmlns:a16="http://schemas.microsoft.com/office/drawing/2014/main" id="{4EF9819B-2D7E-401F-8329-37A57877B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101" y="0"/>
            <a:ext cx="4903472" cy="6994525"/>
          </a:xfrm>
          <a:prstGeom prst="rect">
            <a:avLst/>
          </a:prstGeom>
        </p:spPr>
      </p:pic>
      <p:pic>
        <p:nvPicPr>
          <p:cNvPr id="7" name="subtee">
            <a:extLst>
              <a:ext uri="{FF2B5EF4-FFF2-40B4-BE49-F238E27FC236}">
                <a16:creationId xmlns:a16="http://schemas.microsoft.com/office/drawing/2014/main" id="{6D6D4992-97ED-425E-8AA4-664F44A42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324" y="0"/>
            <a:ext cx="5471438" cy="6994525"/>
          </a:xfrm>
          <a:prstGeom prst="rect">
            <a:avLst/>
          </a:prstGeom>
        </p:spPr>
      </p:pic>
      <p:pic>
        <p:nvPicPr>
          <p:cNvPr id="8" name="mimikatz">
            <a:extLst>
              <a:ext uri="{FF2B5EF4-FFF2-40B4-BE49-F238E27FC236}">
                <a16:creationId xmlns:a16="http://schemas.microsoft.com/office/drawing/2014/main" id="{0202DD5B-C982-46DE-B94A-A91408B0A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214" y="0"/>
            <a:ext cx="6724801" cy="6994525"/>
          </a:xfrm>
          <a:prstGeom prst="rect">
            <a:avLst/>
          </a:prstGeom>
        </p:spPr>
      </p:pic>
      <p:pic>
        <p:nvPicPr>
          <p:cNvPr id="9" name="enigma">
            <a:extLst>
              <a:ext uri="{FF2B5EF4-FFF2-40B4-BE49-F238E27FC236}">
                <a16:creationId xmlns:a16="http://schemas.microsoft.com/office/drawing/2014/main" id="{AD429070-595B-464C-A575-B135652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391" y="0"/>
            <a:ext cx="6649927" cy="6994525"/>
          </a:xfrm>
          <a:prstGeom prst="rect">
            <a:avLst/>
          </a:prstGeom>
        </p:spPr>
      </p:pic>
      <p:pic>
        <p:nvPicPr>
          <p:cNvPr id="10" name="ruining">
            <a:extLst>
              <a:ext uri="{FF2B5EF4-FFF2-40B4-BE49-F238E27FC236}">
                <a16:creationId xmlns:a16="http://schemas.microsoft.com/office/drawing/2014/main" id="{4DCB4BCE-487A-42B0-8426-8A88FE4B4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68" y="-1"/>
            <a:ext cx="41772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39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170A2-C1BB-4D6A-A5B0-61FB66ED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9" y="2049462"/>
            <a:ext cx="8493075" cy="413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30248" y="1481850"/>
            <a:ext cx="8280305" cy="5038532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50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50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50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49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400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FFFFFF"/>
                  </a:solidFill>
                </a:rPr>
                <a:t>29</a:t>
              </a:r>
              <a:endParaRPr lang="en-GB" altLang="en-US" sz="400">
                <a:solidFill>
                  <a:srgbClr val="FFFFFF"/>
                </a:solidFill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5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8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400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5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656501" y="2278875"/>
            <a:ext cx="3512251" cy="1468824"/>
          </a:xfrm>
          <a:prstGeom prst="rect">
            <a:avLst/>
          </a:prstGeom>
          <a:noFill/>
        </p:spPr>
        <p:txBody>
          <a:bodyPr wrap="square" lIns="182806" tIns="146246" rIns="182806" bIns="146246" rtlCol="0">
            <a:spAutoFit/>
          </a:bodyPr>
          <a:lstStyle/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110 groups known to us</a:t>
            </a: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endParaRPr lang="en-GB" sz="1799" dirty="0">
              <a:solidFill>
                <a:sysClr val="windowText" lastClr="000000"/>
              </a:solidFill>
              <a:latin typeface="Segoe UI Semilight"/>
            </a:endParaRP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7031" y="296110"/>
            <a:ext cx="11699928" cy="91733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283">
              <a:defRPr/>
            </a:pPr>
            <a:r>
              <a:rPr lang="en-GB" sz="4798" spc="-102" dirty="0">
                <a:solidFill>
                  <a:sysClr val="windowText" lastClr="000000"/>
                </a:solidFill>
                <a:latin typeface="Segoe UI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3909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94292"/>
            <a:ext cx="12434711" cy="660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92" y="199149"/>
            <a:ext cx="2914385" cy="4420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" y="181339"/>
            <a:ext cx="12434711" cy="66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14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70A4-7A75-45F4-9D0B-E680774E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68262"/>
            <a:ext cx="6851868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654B5-1B7F-401D-B5B9-845E576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0"/>
            <a:ext cx="861951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411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4" y="68262"/>
            <a:ext cx="65176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274-7674-4C5F-BAA2-CB9CD7EB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96862"/>
            <a:ext cx="9343707" cy="335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039C2-C5E4-4423-BB34-FC4B0E2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3" y="2092007"/>
            <a:ext cx="9343707" cy="28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7" y="0"/>
            <a:ext cx="807564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37" y="144462"/>
            <a:ext cx="8231652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37" y="212423"/>
            <a:ext cx="7772400" cy="688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9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D20C4F-3178-40FE-AA0A-3D2CC145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094630"/>
            <a:ext cx="12434711" cy="48052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851296-5EC8-4A9F-B87A-7A1618AD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36290043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 in Defense</a:t>
            </a: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12" y="1212849"/>
            <a:ext cx="2388224" cy="191456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65265" y="3309072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6041" y="3309072"/>
          <a:ext cx="6140445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7292">
                  <a:extLst>
                    <a:ext uri="{9D8B030D-6E8A-4147-A177-3AD203B41FA5}">
                      <a16:colId xmlns:a16="http://schemas.microsoft.com/office/drawing/2014/main" val="2291309291"/>
                    </a:ext>
                  </a:extLst>
                </a:gridCol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Traditional</a:t>
                      </a:r>
                      <a:r>
                        <a:rPr lang="en-US" sz="2900" baseline="0" dirty="0"/>
                        <a:t> Defenders</a:t>
                      </a:r>
                      <a:endParaRPr lang="en-US" sz="2900" dirty="0"/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list of assets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Manage</a:t>
                      </a:r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incidents</a:t>
                      </a:r>
                      <a:endParaRPr lang="en-US" sz="20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Minimize</a:t>
                      </a:r>
                      <a:r>
                        <a:rPr lang="en-US" sz="2000" baseline="0" dirty="0">
                          <a:solidFill>
                            <a:sysClr val="windowText" lastClr="000000"/>
                          </a:solidFill>
                        </a:rPr>
                        <a:t> risks by keeping incidents secret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 report card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Think about stopping attacks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  <p:pic>
        <p:nvPicPr>
          <p:cNvPr id="11" name="Picture 10" descr="book icon by sonoftroll">
            <a:extLst>
              <a:ext uri="{FF2B5EF4-FFF2-40B4-BE49-F238E27FC236}">
                <a16:creationId xmlns:a16="http://schemas.microsoft.com/office/drawing/2014/main" id="{55C33515-7298-4CD7-8D63-7E231DCD5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CD116">
                <a:lumMod val="75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3" y="1189176"/>
            <a:ext cx="2341609" cy="187719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D995B-3AEB-4DB8-9907-A29B224C388D}"/>
              </a:ext>
            </a:extLst>
          </p:cNvPr>
          <p:cNvGraphicFramePr>
            <a:graphicFrameLocks noGrp="1"/>
          </p:cNvGraphicFramePr>
          <p:nvPr/>
        </p:nvGraphicFramePr>
        <p:xfrm>
          <a:off x="6038297" y="3309072"/>
          <a:ext cx="6027444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  <a:gridCol w="5404291">
                  <a:extLst>
                    <a:ext uri="{9D8B030D-6E8A-4147-A177-3AD203B41FA5}">
                      <a16:colId xmlns:a16="http://schemas.microsoft.com/office/drawing/2014/main" val="2629647417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/>
                        <a:t>Modern </a:t>
                      </a:r>
                      <a:r>
                        <a:rPr lang="en-US" sz="2900" baseline="0" dirty="0"/>
                        <a:t>Defenders</a:t>
                      </a: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graph of assets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Manage adversaries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Maximize learning by sharing incidents with trusted outside peers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an input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They think about increasing attacker requirements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642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4F02A-5FB2-4EB9-B0D2-F7D452B3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44" y="192005"/>
            <a:ext cx="9664030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CD3525-80D2-4255-8C4F-C6FCB431C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44F46-52F9-47C9-BAFB-9B69CDE3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68262"/>
            <a:ext cx="11284500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A24CC-189D-4EDD-83F6-C8490FCDC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483" y="0"/>
            <a:ext cx="9388992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201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0FBDD-50FF-4CE0-BE13-086C3A2C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1570262"/>
            <a:ext cx="4005732" cy="477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98197-FE6A-4066-898D-71A88C2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1212849"/>
            <a:ext cx="6350187" cy="4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19303-D042-4326-9875-E178F82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94" y="1185861"/>
            <a:ext cx="5601750" cy="477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002">
            <a:extLst>
              <a:ext uri="{FF2B5EF4-FFF2-40B4-BE49-F238E27FC236}">
                <a16:creationId xmlns:a16="http://schemas.microsoft.com/office/drawing/2014/main" id="{E15E0D2B-7E7C-4992-A866-B5DB36B2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0" y="1769149"/>
            <a:ext cx="6800233" cy="187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 Friendly</a:t>
            </a:r>
          </a:p>
        </p:txBody>
      </p:sp>
    </p:spTree>
    <p:extLst>
      <p:ext uri="{BB962C8B-B14F-4D97-AF65-F5344CB8AC3E}">
        <p14:creationId xmlns:p14="http://schemas.microsoft.com/office/powerpoint/2010/main" val="1022540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4F95-ECBA-4B36-A970-3019599C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1C0C-63C6-40E9-BB62-4AE418C65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https://3.bp.blogspot.com/-TJGMe_gLbKI/WW1z2l8fe-I/AAAAAAAADYw/66-5FrbpzsEJS5WuFs20ybks5GRJZAFqwCLcBGAs/s640/heatmap1.JPG">
            <a:extLst>
              <a:ext uri="{FF2B5EF4-FFF2-40B4-BE49-F238E27FC236}">
                <a16:creationId xmlns:a16="http://schemas.microsoft.com/office/drawing/2014/main" id="{12974B32-2405-4401-A32C-C25DB3BCAC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211262"/>
            <a:ext cx="7775863" cy="3453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A144D10-E7FC-46DA-8041-3E6C61078F98}"/>
              </a:ext>
            </a:extLst>
          </p:cNvPr>
          <p:cNvGrpSpPr/>
          <p:nvPr/>
        </p:nvGrpSpPr>
        <p:grpSpPr>
          <a:xfrm>
            <a:off x="808037" y="1811805"/>
            <a:ext cx="9885363" cy="3903163"/>
            <a:chOff x="1036637" y="2040927"/>
            <a:chExt cx="9885363" cy="3903163"/>
          </a:xfrm>
        </p:grpSpPr>
        <p:pic>
          <p:nvPicPr>
            <p:cNvPr id="5" name="Picture 4" descr="https://lh6.googleusercontent.com/jkJsP5vzoL5lYHtQNazPJLTvSkfcCllfTh_RGGSMbx2D8wuPMsFEBqc_xzCoXU3-jyxsMgt8KjZssPe6pi39r1IAJMSPvjXLOS5nOE0vqdD2aGfcLmMjpul8u4ogm4gDBFGeHZ08">
              <a:extLst>
                <a:ext uri="{FF2B5EF4-FFF2-40B4-BE49-F238E27FC236}">
                  <a16:creationId xmlns:a16="http://schemas.microsoft.com/office/drawing/2014/main" id="{1C40C9C9-268E-4C09-8C7E-A18DBDC6C5B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1" y="2040927"/>
              <a:ext cx="7053223" cy="3461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B70FF3-F5B4-4AF3-AEBA-B7DD1CE2D530}"/>
                </a:ext>
              </a:extLst>
            </p:cNvPr>
            <p:cNvSpPr/>
            <p:nvPr/>
          </p:nvSpPr>
          <p:spPr>
            <a:xfrm>
              <a:off x="1036637" y="5574758"/>
              <a:ext cx="98853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https://cyberwardog.blogspot.com/2017/07/how-hot-is-your-hunt-team.html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A041C91-2903-47A0-89FF-B4C08FCC674B}"/>
              </a:ext>
            </a:extLst>
          </p:cNvPr>
          <p:cNvGrpSpPr/>
          <p:nvPr/>
        </p:nvGrpSpPr>
        <p:grpSpPr>
          <a:xfrm>
            <a:off x="5183273" y="68262"/>
            <a:ext cx="6954749" cy="6709941"/>
            <a:chOff x="350837" y="284584"/>
            <a:chExt cx="6954749" cy="67099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B8326B-38FD-418B-A9C0-06AA9408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037" y="284584"/>
              <a:ext cx="6878549" cy="635865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E9B16F-ADB4-4175-9188-77D82840442F}"/>
                </a:ext>
              </a:extLst>
            </p:cNvPr>
            <p:cNvSpPr/>
            <p:nvPr/>
          </p:nvSpPr>
          <p:spPr>
            <a:xfrm>
              <a:off x="350837" y="6612217"/>
              <a:ext cx="5454403" cy="3823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36" dirty="0"/>
                <a:t>https://github.com/redcanaryco/atomic-red-team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9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7378-54A5-4A9C-B655-6F199BA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830262"/>
            <a:ext cx="7285086" cy="51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5029197" cy="3970318"/>
          </a:xfrm>
        </p:spPr>
        <p:txBody>
          <a:bodyPr/>
          <a:lstStyle/>
          <a:p>
            <a:r>
              <a:rPr lang="en-US" sz="2400" dirty="0"/>
              <a:t>Vibrant ecosystem</a:t>
            </a:r>
          </a:p>
          <a:p>
            <a:r>
              <a:rPr lang="en-US" sz="2400" dirty="0"/>
              <a:t>Yearly conference</a:t>
            </a:r>
          </a:p>
          <a:p>
            <a:r>
              <a:rPr lang="en-US" sz="2400" dirty="0"/>
              <a:t>2.6 million notebooks on </a:t>
            </a:r>
            <a:r>
              <a:rPr lang="en-US" sz="2400" dirty="0" err="1"/>
              <a:t>github</a:t>
            </a:r>
            <a:endParaRPr lang="en-US" sz="2400" dirty="0"/>
          </a:p>
          <a:p>
            <a:r>
              <a:rPr lang="en-US" sz="2400" dirty="0"/>
              <a:t>Local and Cloud supported:</a:t>
            </a:r>
          </a:p>
          <a:p>
            <a:pPr lvl="1"/>
            <a:r>
              <a:rPr lang="en-US" sz="2000" dirty="0"/>
              <a:t>AWS </a:t>
            </a:r>
            <a:r>
              <a:rPr lang="en-US" sz="2000" dirty="0" err="1"/>
              <a:t>SageMaker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Google Data Lab</a:t>
            </a:r>
          </a:p>
          <a:p>
            <a:pPr lvl="1"/>
            <a:r>
              <a:rPr lang="en-US" sz="2000" dirty="0"/>
              <a:t>Azure Notebooks</a:t>
            </a:r>
          </a:p>
          <a:p>
            <a:r>
              <a:rPr lang="en-US" sz="2400" dirty="0"/>
              <a:t>Shareable</a:t>
            </a:r>
          </a:p>
          <a:p>
            <a:r>
              <a:rPr lang="en-US" sz="2400" dirty="0"/>
              <a:t>Re-runnable</a:t>
            </a:r>
          </a:p>
          <a:p>
            <a:r>
              <a:rPr lang="en-US" sz="2400" dirty="0"/>
              <a:t>Extensible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5B88E-2156-4301-A812-B96F4D8E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38" y="-84138"/>
            <a:ext cx="642370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090360-C051-4625-9582-D3B0E5F6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image010">
            <a:extLst>
              <a:ext uri="{FF2B5EF4-FFF2-40B4-BE49-F238E27FC236}">
                <a16:creationId xmlns:a16="http://schemas.microsoft.com/office/drawing/2014/main" id="{651F7841-DB1C-408E-BAFD-BFBC4E54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0" y="371860"/>
            <a:ext cx="6160902" cy="61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image011">
            <a:extLst>
              <a:ext uri="{FF2B5EF4-FFF2-40B4-BE49-F238E27FC236}">
                <a16:creationId xmlns:a16="http://schemas.microsoft.com/office/drawing/2014/main" id="{1DF6513D-7E78-4F4E-AD1C-4AF705A0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6" y="516280"/>
            <a:ext cx="6186924" cy="575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image012">
            <a:extLst>
              <a:ext uri="{FF2B5EF4-FFF2-40B4-BE49-F238E27FC236}">
                <a16:creationId xmlns:a16="http://schemas.microsoft.com/office/drawing/2014/main" id="{C34022AD-F05C-4E03-8C2C-80C5B79C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7" y="543980"/>
            <a:ext cx="6392795" cy="56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884EDD-A986-41F1-8DB9-9E9099973B7B}"/>
              </a:ext>
            </a:extLst>
          </p:cNvPr>
          <p:cNvGrpSpPr/>
          <p:nvPr/>
        </p:nvGrpSpPr>
        <p:grpSpPr>
          <a:xfrm>
            <a:off x="1430530" y="514729"/>
            <a:ext cx="7900780" cy="6092287"/>
            <a:chOff x="150131" y="606962"/>
            <a:chExt cx="7900780" cy="60922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67118B-F69B-4E8D-A6FD-CDE94BBF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131" y="606962"/>
              <a:ext cx="7900780" cy="57805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0CFD89-6A9B-4ABD-A66D-A23AE5FE9F4F}"/>
                </a:ext>
              </a:extLst>
            </p:cNvPr>
            <p:cNvSpPr/>
            <p:nvPr/>
          </p:nvSpPr>
          <p:spPr>
            <a:xfrm>
              <a:off x="178025" y="6422250"/>
              <a:ext cx="318619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https://github.com/erichutchins/mircon2013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9E89F1-EB98-4D3A-8AE2-DBD019570A84}"/>
              </a:ext>
            </a:extLst>
          </p:cNvPr>
          <p:cNvGrpSpPr/>
          <p:nvPr/>
        </p:nvGrpSpPr>
        <p:grpSpPr>
          <a:xfrm>
            <a:off x="1879337" y="1017992"/>
            <a:ext cx="6464107" cy="3781215"/>
            <a:chOff x="1430530" y="2402833"/>
            <a:chExt cx="6464107" cy="3781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D91B1B-4EA4-4136-98F5-593C5EA06DEF}"/>
                </a:ext>
              </a:extLst>
            </p:cNvPr>
            <p:cNvSpPr/>
            <p:nvPr/>
          </p:nvSpPr>
          <p:spPr bwMode="auto">
            <a:xfrm>
              <a:off x="1430530" y="2402833"/>
              <a:ext cx="6464107" cy="378121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AE19A8-7146-40C2-80E5-AE2605E5E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4753" r="24529"/>
            <a:stretch/>
          </p:blipFill>
          <p:spPr>
            <a:xfrm>
              <a:off x="1431898" y="2402833"/>
              <a:ext cx="4852282" cy="36980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F308E5-4554-46C8-8C98-03575F6F9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162" b="64393"/>
            <a:stretch/>
          </p:blipFill>
          <p:spPr>
            <a:xfrm>
              <a:off x="5726503" y="2525616"/>
              <a:ext cx="1854093" cy="201810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BA4ED92-26B9-4B56-8DE4-F9B5CA2B9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496" y="762491"/>
            <a:ext cx="584884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3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9796DC-948B-4534-B681-BA3CF7F2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Roles at Netflix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9559AE-F401-446F-85BF-FFFAE90B4831}"/>
              </a:ext>
            </a:extLst>
          </p:cNvPr>
          <p:cNvGrpSpPr/>
          <p:nvPr/>
        </p:nvGrpSpPr>
        <p:grpSpPr>
          <a:xfrm>
            <a:off x="272272" y="1208935"/>
            <a:ext cx="12164203" cy="5799423"/>
            <a:chOff x="272272" y="1208935"/>
            <a:chExt cx="12164203" cy="57994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823A0B-CED5-4EF3-AD1A-107818B3D42A}"/>
                </a:ext>
              </a:extLst>
            </p:cNvPr>
            <p:cNvSpPr/>
            <p:nvPr/>
          </p:nvSpPr>
          <p:spPr bwMode="auto">
            <a:xfrm>
              <a:off x="272272" y="1212849"/>
              <a:ext cx="12164203" cy="57955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074" name="Picture 2" descr="https://cdn-images-1.medium.com/max/1080/0*oLjVmb6i1KImPAve">
              <a:extLst>
                <a:ext uri="{FF2B5EF4-FFF2-40B4-BE49-F238E27FC236}">
                  <a16:creationId xmlns:a16="http://schemas.microsoft.com/office/drawing/2014/main" id="{0767B943-DB91-42DC-BA01-1BE5EDFED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9" y="1227759"/>
              <a:ext cx="8269468" cy="578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5D8139-0F61-46D5-A11B-EB3577B4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6037" y="1208935"/>
              <a:ext cx="8493075" cy="2225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1035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22FD7-2A47-4FC0-85FD-7C23204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Notebooks</a:t>
            </a:r>
          </a:p>
        </p:txBody>
      </p:sp>
      <p:pic>
        <p:nvPicPr>
          <p:cNvPr id="2050" name="Picture 2" descr="https://cdn-images-1.medium.com/max/1260/0*QLer52L9p-T72bGW">
            <a:extLst>
              <a:ext uri="{FF2B5EF4-FFF2-40B4-BE49-F238E27FC236}">
                <a16:creationId xmlns:a16="http://schemas.microsoft.com/office/drawing/2014/main" id="{7318EC18-7440-4268-88C9-7B9A26F8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0" y="1363662"/>
            <a:ext cx="11127654" cy="54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834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FAD3-D4FC-4672-AEC9-A47E7830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0F46-8AEB-4278-9841-CEE3303D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F46CA-D9BD-4F99-9DFD-5508E4D0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87" y="317934"/>
            <a:ext cx="8046303" cy="6358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16A2A-6693-4D2E-BD66-CF69893F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49" y="1744662"/>
            <a:ext cx="6671775" cy="4712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C694-2B87-494D-8B23-6CBF6F3B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905D1-7CCF-4A7E-9859-2156B1A4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brightnessContrast bright="-2000" contras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78"/>
          <a:stretch/>
        </p:blipFill>
        <p:spPr>
          <a:xfrm>
            <a:off x="27894" y="1363662"/>
            <a:ext cx="5273532" cy="2965095"/>
          </a:xfrm>
          <a:prstGeom prst="rect">
            <a:avLst/>
          </a:prstGeom>
        </p:spPr>
      </p:pic>
      <p:pic>
        <p:nvPicPr>
          <p:cNvPr id="3074" name="Picture 1" descr="image001">
            <a:extLst>
              <a:ext uri="{FF2B5EF4-FFF2-40B4-BE49-F238E27FC236}">
                <a16:creationId xmlns:a16="http://schemas.microsoft.com/office/drawing/2014/main" id="{CAF302DA-FA60-430C-AAA4-138F56FEB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7" y="2210443"/>
            <a:ext cx="7785310" cy="331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929ECD7-55B7-4F1E-AD21-AC2E70D0DC27}"/>
              </a:ext>
            </a:extLst>
          </p:cNvPr>
          <p:cNvGrpSpPr/>
          <p:nvPr/>
        </p:nvGrpSpPr>
        <p:grpSpPr>
          <a:xfrm>
            <a:off x="5532437" y="3573462"/>
            <a:ext cx="6436905" cy="3275411"/>
            <a:chOff x="1695046" y="2914649"/>
            <a:chExt cx="6311264" cy="3211479"/>
          </a:xfrm>
        </p:grpSpPr>
        <p:pic>
          <p:nvPicPr>
            <p:cNvPr id="5" name="Picture 2" descr="rsz_b-.jpg (1527×1030)">
              <a:extLst>
                <a:ext uri="{FF2B5EF4-FFF2-40B4-BE49-F238E27FC236}">
                  <a16:creationId xmlns:a16="http://schemas.microsoft.com/office/drawing/2014/main" id="{59AFCA79-1137-4BBB-93E7-4CE0DCE5E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046" y="2973887"/>
              <a:ext cx="4014687" cy="2708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CA4751-2CA7-4CBA-AFCE-55C893D336FA}"/>
                </a:ext>
              </a:extLst>
            </p:cNvPr>
            <p:cNvGrpSpPr/>
            <p:nvPr/>
          </p:nvGrpSpPr>
          <p:grpSpPr>
            <a:xfrm>
              <a:off x="5727505" y="2914649"/>
              <a:ext cx="2278805" cy="3211479"/>
              <a:chOff x="7771431" y="3151366"/>
              <a:chExt cx="2278805" cy="321147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292054-D3C6-415A-8866-67026430F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7505"/>
              <a:stretch/>
            </p:blipFill>
            <p:spPr>
              <a:xfrm>
                <a:off x="7771431" y="3151366"/>
                <a:ext cx="2278805" cy="3211479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A26ECA-A202-412F-A0E6-A0B7976FB4C0}"/>
                  </a:ext>
                </a:extLst>
              </p:cNvPr>
              <p:cNvSpPr/>
              <p:nvPr/>
            </p:nvSpPr>
            <p:spPr bwMode="auto">
              <a:xfrm>
                <a:off x="8500383" y="3925363"/>
                <a:ext cx="719817" cy="108975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4102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Githubification</a:t>
            </a:r>
            <a:r>
              <a:rPr lang="en-US" dirty="0"/>
              <a:t>” of Infosec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2A630-A4FF-4CF9-87F0-588A659890FA}"/>
              </a:ext>
            </a:extLst>
          </p:cNvPr>
          <p:cNvSpPr/>
          <p:nvPr/>
        </p:nvSpPr>
        <p:spPr>
          <a:xfrm>
            <a:off x="2026321" y="5740137"/>
            <a:ext cx="7122739" cy="10039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68B8B-52E8-4B62-98F2-AFA903FE284A}"/>
              </a:ext>
            </a:extLst>
          </p:cNvPr>
          <p:cNvSpPr/>
          <p:nvPr/>
        </p:nvSpPr>
        <p:spPr>
          <a:xfrm>
            <a:off x="4398860" y="1724344"/>
            <a:ext cx="2377659" cy="10039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Threat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0BE1-D7C4-41AB-B434-54C84D58ED87}"/>
              </a:ext>
            </a:extLst>
          </p:cNvPr>
          <p:cNvSpPr/>
          <p:nvPr/>
        </p:nvSpPr>
        <p:spPr>
          <a:xfrm>
            <a:off x="3733682" y="2728293"/>
            <a:ext cx="3708014" cy="1003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Technique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44C2-8E70-423B-BB5C-40EDB3A3E431}"/>
              </a:ext>
            </a:extLst>
          </p:cNvPr>
          <p:cNvSpPr/>
          <p:nvPr/>
        </p:nvSpPr>
        <p:spPr>
          <a:xfrm>
            <a:off x="3108812" y="3732241"/>
            <a:ext cx="4957754" cy="10039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Definitions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9E1A6-3102-423C-93E2-D4EF6D022678}"/>
              </a:ext>
            </a:extLst>
          </p:cNvPr>
          <p:cNvSpPr/>
          <p:nvPr/>
        </p:nvSpPr>
        <p:spPr>
          <a:xfrm>
            <a:off x="2441376" y="4736189"/>
            <a:ext cx="6292628" cy="1003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Product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6967307" y="1408612"/>
            <a:ext cx="5411438" cy="1699447"/>
            <a:chOff x="6716117" y="1381118"/>
            <a:chExt cx="5305813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521678" y="2335904"/>
            <a:ext cx="3010266" cy="1886224"/>
            <a:chOff x="510631" y="2290310"/>
            <a:chExt cx="2951509" cy="1849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endParaRPr lang="en-US" sz="244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8255368" y="3354772"/>
            <a:ext cx="3781780" cy="1509785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" y="4443752"/>
            <a:ext cx="2751790" cy="110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551" y="5155454"/>
            <a:ext cx="1855679" cy="166840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5572890" y="1309095"/>
            <a:ext cx="0" cy="5675584"/>
          </a:xfrm>
          <a:prstGeom prst="line">
            <a:avLst/>
          </a:prstGeom>
          <a:ln w="28575"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66AC-2F06-4696-BA70-8B424537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the rate of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F0D8-3A52-4875-A1D7-B58D6BDF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5801588"/>
          </a:xfrm>
        </p:spPr>
        <p:txBody>
          <a:bodyPr/>
          <a:lstStyle/>
          <a:p>
            <a:pPr lvl="0"/>
            <a:r>
              <a:rPr lang="en-US" dirty="0"/>
              <a:t>Promoting Community</a:t>
            </a:r>
          </a:p>
          <a:p>
            <a:pPr lvl="0"/>
            <a:r>
              <a:rPr lang="en-US" dirty="0"/>
              <a:t>Organized Knowledge</a:t>
            </a:r>
          </a:p>
          <a:p>
            <a:pPr lvl="0"/>
            <a:r>
              <a:rPr lang="en-US" dirty="0"/>
              <a:t>Executable Know-how</a:t>
            </a:r>
          </a:p>
          <a:p>
            <a:pPr lvl="0"/>
            <a:r>
              <a:rPr lang="en-US" dirty="0"/>
              <a:t>Repeatable Analysis</a:t>
            </a:r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dirty="0"/>
              <a:t>“If you want to go fast, go alone</a:t>
            </a:r>
            <a:br>
              <a:rPr lang="en-US" dirty="0"/>
            </a:br>
            <a:br>
              <a:rPr lang="en-US" sz="2000" dirty="0"/>
            </a:br>
            <a:r>
              <a:rPr lang="en-US" dirty="0"/>
              <a:t>If you want to go far, go together”</a:t>
            </a:r>
          </a:p>
          <a:p>
            <a:pPr marL="0" indent="0" algn="ctr">
              <a:buNone/>
            </a:pPr>
            <a:r>
              <a:rPr lang="en-US" sz="1800" dirty="0"/>
              <a:t>African Proverb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3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065CA-8845-4645-97BB-E64DF5F3D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355312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Reveal Cards</a:t>
            </a:r>
          </a:p>
          <a:p>
            <a:r>
              <a:rPr lang="en-US" dirty="0">
                <a:sym typeface="Wingdings" panose="05000000000000000000" pitchFamily="2" charset="2"/>
              </a:rPr>
              <a:t>People that know each other’s strengths team better in a crisis</a:t>
            </a:r>
          </a:p>
          <a:p>
            <a:r>
              <a:rPr lang="en-US" dirty="0"/>
              <a:t>Sharing not shaming</a:t>
            </a:r>
          </a:p>
          <a:p>
            <a:r>
              <a:rPr lang="en-US" dirty="0"/>
              <a:t>Show up with tools and techniques to share</a:t>
            </a:r>
          </a:p>
          <a:p>
            <a:r>
              <a:rPr lang="en-US" dirty="0"/>
              <a:t>No scoring or ranking</a:t>
            </a:r>
          </a:p>
          <a:p>
            <a:r>
              <a:rPr lang="en-US" dirty="0"/>
              <a:t>Learning, teaching, collaboration</a:t>
            </a:r>
          </a:p>
          <a:p>
            <a:r>
              <a:rPr lang="en-US" dirty="0"/>
              <a:t>Strive for new findings and techniques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FEC49-FAA8-4AA8-9271-D3023CFE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53190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How do we increase the rate of learning in InfoSec?</a:t>
            </a:r>
          </a:p>
        </p:txBody>
      </p:sp>
    </p:spTree>
    <p:extLst>
      <p:ext uri="{BB962C8B-B14F-4D97-AF65-F5344CB8AC3E}">
        <p14:creationId xmlns:p14="http://schemas.microsoft.com/office/powerpoint/2010/main" val="14794584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If you want to go fast, go alone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If you want to go far, go together</a:t>
            </a:r>
            <a:br>
              <a:rPr lang="en-US" sz="6000" dirty="0"/>
            </a:br>
            <a:br>
              <a:rPr lang="en-US" sz="6000" dirty="0"/>
            </a:br>
            <a:r>
              <a:rPr lang="en-US" sz="2400" dirty="0"/>
              <a:t>African Proverb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InfoSec</a:t>
            </a:r>
          </a:p>
        </p:txBody>
      </p:sp>
    </p:spTree>
    <p:extLst>
      <p:ext uri="{BB962C8B-B14F-4D97-AF65-F5344CB8AC3E}">
        <p14:creationId xmlns:p14="http://schemas.microsoft.com/office/powerpoint/2010/main" val="36198996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68FF0-D64E-4040-A93F-334175B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Learning in InfoSec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E30F3F-FC66-47F1-97A7-BADC3E3CE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730839"/>
              </p:ext>
            </p:extLst>
          </p:nvPr>
        </p:nvGraphicFramePr>
        <p:xfrm>
          <a:off x="274638" y="1212850"/>
          <a:ext cx="10972799" cy="548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0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Community</a:t>
            </a:r>
          </a:p>
        </p:txBody>
      </p:sp>
    </p:spTree>
    <p:extLst>
      <p:ext uri="{BB962C8B-B14F-4D97-AF65-F5344CB8AC3E}">
        <p14:creationId xmlns:p14="http://schemas.microsoft.com/office/powerpoint/2010/main" val="13580159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DA189290FC545AD991B51E2379F83" ma:contentTypeVersion="14" ma:contentTypeDescription="Create a new document." ma:contentTypeScope="" ma:versionID="2f81553b602a9f0d7fed10e4499d9a01">
  <xsd:schema xmlns:xsd="http://www.w3.org/2001/XMLSchema" xmlns:xs="http://www.w3.org/2001/XMLSchema" xmlns:p="http://schemas.microsoft.com/office/2006/metadata/properties" xmlns:ns1="http://schemas.microsoft.com/sharepoint/v3" xmlns:ns2="f6fdd4e2-1385-4e3b-83ed-cd04bbe9ea62" xmlns:ns3="87e467e5-c671-442a-81e4-0df1aa880edd" targetNamespace="http://schemas.microsoft.com/office/2006/metadata/properties" ma:root="true" ma:fieldsID="6f7dfd0bba7c5fc4d1e6c9e98477b583" ns1:_="" ns2:_="" ns3:_="">
    <xsd:import namespace="http://schemas.microsoft.com/sharepoint/v3"/>
    <xsd:import namespace="f6fdd4e2-1385-4e3b-83ed-cd04bbe9ea62"/>
    <xsd:import namespace="87e467e5-c671-442a-81e4-0df1aa880e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Draft_x0020_Completed" minOccurs="0"/>
                <xsd:element ref="ns3:Analytic_x0020_Review_x0020_Completed" minOccurs="0"/>
                <xsd:element ref="ns3:Final" minOccurs="0"/>
                <xsd:element ref="ns1:PublishingStartDate" minOccurs="0"/>
                <xsd:element ref="ns1:PublishingExpirationDate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dd4e2-1385-4e3b-83ed-cd04bbe9e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67e5-c671-442a-81e4-0df1aa880edd" elementFormDefault="qualified">
    <xsd:import namespace="http://schemas.microsoft.com/office/2006/documentManagement/types"/>
    <xsd:import namespace="http://schemas.microsoft.com/office/infopath/2007/PartnerControls"/>
    <xsd:element name="Draft_x0020_Completed" ma:index="11" nillable="true" ma:displayName="Draft Completed" ma:default="0" ma:description="Box Checked by Author/Analyst when the initial draft is completed and ready for review" ma:internalName="Draft_x0020_Completed">
      <xsd:simpleType>
        <xsd:restriction base="dms:Boolean"/>
      </xsd:simpleType>
    </xsd:element>
    <xsd:element name="Analytic_x0020_Review_x0020_Completed" ma:index="12" nillable="true" ma:displayName="Analytic Review Completed" ma:default="0" ma:description="Checked when the analytic review is complete" ma:internalName="Analytic_x0020_Review_x0020_Completed">
      <xsd:simpleType>
        <xsd:restriction base="dms:Boolean"/>
      </xsd:simpleType>
    </xsd:element>
    <xsd:element name="Final" ma:index="13" nillable="true" ma:displayName="Final" ma:default="0" ma:description="Checked when the report has completed the final production review" ma:internalName="Final">
      <xsd:simpleType>
        <xsd:restriction base="dms:Boolean"/>
      </xsd:simpleType>
    </xsd:element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 xmlns="87e467e5-c671-442a-81e4-0df1aa880edd">false</Final>
    <Draft_x0020_Completed xmlns="87e467e5-c671-442a-81e4-0df1aa880edd">false</Draft_x0020_Completed>
    <Analytic_x0020_Review_x0020_Completed xmlns="87e467e5-c671-442a-81e4-0df1aa880edd">false</Analytic_x0020_Review_x0020_Completed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3B66B4-0D1F-461D-805A-DD1BF7514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fdd4e2-1385-4e3b-83ed-cd04bbe9ea62"/>
    <ds:schemaRef ds:uri="87e467e5-c671-442a-81e4-0df1aa880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6fdd4e2-1385-4e3b-83ed-cd04bbe9ea62"/>
    <ds:schemaRef ds:uri="http://www.w3.org/XML/1998/namespace"/>
    <ds:schemaRef ds:uri="87e467e5-c671-442a-81e4-0df1aa880edd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5324</TotalTime>
  <Words>769</Words>
  <Application>Microsoft Office PowerPoint</Application>
  <PresentationFormat>Custom</PresentationFormat>
  <Paragraphs>451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8-50009_MSTIC_PPT_Template_Light</vt:lpstr>
      <vt:lpstr>8-50009_MSTIC_PPT_Template_Blue</vt:lpstr>
      <vt:lpstr>8-50009_MSTIC_PPT_Template_Dark_Gray</vt:lpstr>
      <vt:lpstr>Office Theme</vt:lpstr>
      <vt:lpstr>1_8-50009_MSTIC_PPT_Template_Light</vt:lpstr>
      <vt:lpstr>Advancing InfoSec Towards an Open, Shareable, Contributor-Friendly model of speeding InfoSec learning</vt:lpstr>
      <vt:lpstr>Conventional Wisdom in Defense</vt:lpstr>
      <vt:lpstr>Insights</vt:lpstr>
      <vt:lpstr>Insights</vt:lpstr>
      <vt:lpstr>How do we increase the rate of learning in InfoSec?</vt:lpstr>
      <vt:lpstr>If you want to go fast, go alone  If you want to go far, go together  African Proverb</vt:lpstr>
      <vt:lpstr>Advancing InfoSec</vt:lpstr>
      <vt:lpstr>Accelerating Learning in InfoSec</vt:lpstr>
      <vt:lpstr>Promoting Community</vt:lpstr>
      <vt:lpstr>Community</vt:lpstr>
      <vt:lpstr>Organized Knowledge</vt:lpstr>
      <vt:lpstr>Knowledge</vt:lpstr>
      <vt:lpstr>PowerPoint Presentation</vt:lpstr>
      <vt:lpstr>PowerPoint Presentation</vt:lpstr>
      <vt:lpstr>Executable Know-how</vt:lpstr>
      <vt:lpstr>PowerPoint Presentation</vt:lpstr>
      <vt:lpstr>PowerPoint Presentation</vt:lpstr>
      <vt:lpstr>PowerPoint Presentation</vt:lpstr>
      <vt:lpstr>Translation</vt:lpstr>
      <vt:lpstr>PowerPoint Presentation</vt:lpstr>
      <vt:lpstr>Contributor Friendly</vt:lpstr>
      <vt:lpstr>Testing and Validation</vt:lpstr>
      <vt:lpstr>Repeatable Analysis</vt:lpstr>
      <vt:lpstr> Jupyter</vt:lpstr>
      <vt:lpstr>Notebooks</vt:lpstr>
      <vt:lpstr>PowerPoint Presentation</vt:lpstr>
      <vt:lpstr>Data Roles at Netflix</vt:lpstr>
      <vt:lpstr>Scheduling Notebooks</vt:lpstr>
      <vt:lpstr>PowerPoint Presentation</vt:lpstr>
      <vt:lpstr>“Githubification” of Infosec</vt:lpstr>
      <vt:lpstr>How do we increase the rate of learning?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Madeline Carmichael</dc:creator>
  <cp:keywords>MSTIC</cp:keywords>
  <dc:description>Template: Mitchell Derrey, Silver Fox Productions_x000d_
Formatting: _x000d_
Audience Type:</dc:description>
  <cp:lastModifiedBy>John Lambert (MSTIC)</cp:lastModifiedBy>
  <cp:revision>85</cp:revision>
  <dcterms:created xsi:type="dcterms:W3CDTF">2018-05-21T12:24:10Z</dcterms:created>
  <dcterms:modified xsi:type="dcterms:W3CDTF">2019-10-19T15:27:34Z</dcterms:modified>
  <cp:category>MSTIC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0x01010095EDA189290FC545AD991B51E2379F83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macarmi@microsoft.com</vt:lpwstr>
  </property>
  <property fmtid="{D5CDD505-2E9C-101B-9397-08002B2CF9AE}" pid="14" name="MSIP_Label_f42aa342-8706-4288-bd11-ebb85995028c_SetDate">
    <vt:lpwstr>2018-05-23T09:42:54.3264097Z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Manual</vt:lpwstr>
  </property>
  <property fmtid="{D5CDD505-2E9C-101B-9397-08002B2CF9AE}" pid="18" name="Sensitivity">
    <vt:lpwstr>General</vt:lpwstr>
  </property>
</Properties>
</file>